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a55fa7685d4f85" /><Relationship Type="http://schemas.openxmlformats.org/officeDocument/2006/relationships/extended-properties" Target="/docProps/app.xml" Id="R9a87d4689341484d" /><Relationship Type="http://schemas.openxmlformats.org/officeDocument/2006/relationships/officeDocument" Target="/ppt/presentation.xml" Id="Re37d1d3f65324b5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6eaf80ac4524c00"/>
  </p:sldMasterIdLst>
  <p:notesMasterIdLst>
    <p:notesMasterId xmlns:r="http://schemas.openxmlformats.org/officeDocument/2006/relationships" r:id="R3683ac3f89bf4e2b"/>
  </p:notesMasterIdLst>
  <p:sldIdLst>
    <p:sldId xmlns:r="http://schemas.openxmlformats.org/officeDocument/2006/relationships" id="256" r:id="R02e7408addfc454e"/>
    <p:sldId xmlns:r="http://schemas.openxmlformats.org/officeDocument/2006/relationships" id="257" r:id="Rf1da381c82134f7e"/>
    <p:sldId xmlns:r="http://schemas.openxmlformats.org/officeDocument/2006/relationships" id="258" r:id="R27169b8a9c524d3f"/>
    <p:sldId xmlns:r="http://schemas.openxmlformats.org/officeDocument/2006/relationships" id="259" r:id="Rdb095f3356d94a4d"/>
    <p:sldId xmlns:r="http://schemas.openxmlformats.org/officeDocument/2006/relationships" id="260" r:id="R91ddafa3a4e444e4"/>
    <p:sldId xmlns:r="http://schemas.openxmlformats.org/officeDocument/2006/relationships" id="261" r:id="R92459e20aa5e4f0c"/>
    <p:sldId xmlns:r="http://schemas.openxmlformats.org/officeDocument/2006/relationships" id="262" r:id="R1ecd32ae70844fa1"/>
    <p:sldId xmlns:r="http://schemas.openxmlformats.org/officeDocument/2006/relationships" id="263" r:id="R3d5ff3bdb03e40c1"/>
    <p:sldId xmlns:r="http://schemas.openxmlformats.org/officeDocument/2006/relationships" id="264" r:id="R5a595069703f4b95"/>
    <p:sldId xmlns:r="http://schemas.openxmlformats.org/officeDocument/2006/relationships" id="265" r:id="Rbe41c0caa4e04ee2"/>
    <p:sldId xmlns:r="http://schemas.openxmlformats.org/officeDocument/2006/relationships" id="266" r:id="Rb14c9c32dc8b47f7"/>
    <p:sldId xmlns:r="http://schemas.openxmlformats.org/officeDocument/2006/relationships" id="267" r:id="Rfb9eeacc6951463a"/>
    <p:sldId xmlns:r="http://schemas.openxmlformats.org/officeDocument/2006/relationships" id="268" r:id="Rfed12cfa666a4e74"/>
    <p:sldId xmlns:r="http://schemas.openxmlformats.org/officeDocument/2006/relationships" id="269" r:id="Raf35252b1f9d4006"/>
    <p:sldId xmlns:r="http://schemas.openxmlformats.org/officeDocument/2006/relationships" id="270" r:id="R6991967829f94e6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5b6eb3e9d349ee" /><Relationship Type="http://schemas.openxmlformats.org/officeDocument/2006/relationships/slideMaster" Target="/ppt/slideMasters/slideMaster1.xml" Id="R16eaf80ac4524c00" /><Relationship Type="http://schemas.openxmlformats.org/officeDocument/2006/relationships/notesMaster" Target="/ppt/notesMasters/notesMaster1.xml" Id="R3683ac3f89bf4e2b" /><Relationship Type="http://schemas.openxmlformats.org/officeDocument/2006/relationships/presProps" Target="/ppt/presProps.xml" Id="Rf00956a681dc42c0" /><Relationship Type="http://schemas.openxmlformats.org/officeDocument/2006/relationships/tableStyles" Target="/ppt/tableStyles.xml" Id="Rd7e2882af6c741c5" /><Relationship Type="http://schemas.openxmlformats.org/officeDocument/2006/relationships/slide" Target="/ppt/slides/slide1.xml" Id="R02e7408addfc454e" /><Relationship Type="http://schemas.openxmlformats.org/officeDocument/2006/relationships/slide" Target="/ppt/slides/slide2.xml" Id="Rf1da381c82134f7e" /><Relationship Type="http://schemas.openxmlformats.org/officeDocument/2006/relationships/slide" Target="/ppt/slides/slide3.xml" Id="R27169b8a9c524d3f" /><Relationship Type="http://schemas.openxmlformats.org/officeDocument/2006/relationships/slide" Target="/ppt/slides/slide4.xml" Id="Rdb095f3356d94a4d" /><Relationship Type="http://schemas.openxmlformats.org/officeDocument/2006/relationships/slide" Target="/ppt/slides/slide5.xml" Id="R91ddafa3a4e444e4" /><Relationship Type="http://schemas.openxmlformats.org/officeDocument/2006/relationships/slide" Target="/ppt/slides/slide6.xml" Id="R92459e20aa5e4f0c" /><Relationship Type="http://schemas.openxmlformats.org/officeDocument/2006/relationships/slide" Target="/ppt/slides/slide7.xml" Id="R1ecd32ae70844fa1" /><Relationship Type="http://schemas.openxmlformats.org/officeDocument/2006/relationships/slide" Target="/ppt/slides/slide8.xml" Id="R3d5ff3bdb03e40c1" /><Relationship Type="http://schemas.openxmlformats.org/officeDocument/2006/relationships/slide" Target="/ppt/slides/slide9.xml" Id="R5a595069703f4b95" /><Relationship Type="http://schemas.openxmlformats.org/officeDocument/2006/relationships/slide" Target="/ppt/slides/slide10.xml" Id="Rbe41c0caa4e04ee2" /><Relationship Type="http://schemas.openxmlformats.org/officeDocument/2006/relationships/slide" Target="/ppt/slides/slide11.xml" Id="Rb14c9c32dc8b47f7" /><Relationship Type="http://schemas.openxmlformats.org/officeDocument/2006/relationships/slide" Target="/ppt/slides/slide12.xml" Id="Rfb9eeacc6951463a" /><Relationship Type="http://schemas.openxmlformats.org/officeDocument/2006/relationships/slide" Target="/ppt/slides/slide13.xml" Id="Rfed12cfa666a4e74" /><Relationship Type="http://schemas.openxmlformats.org/officeDocument/2006/relationships/slide" Target="/ppt/slides/slide14.xml" Id="Raf35252b1f9d4006" /><Relationship Type="http://schemas.openxmlformats.org/officeDocument/2006/relationships/slide" Target="/ppt/slides/slide15.xml" Id="R6991967829f94e6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a551b889f2544d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6644577cf3345f8" /><Relationship Type="http://schemas.openxmlformats.org/officeDocument/2006/relationships/notesMaster" Target="/ppt/notesMasters/notesMaster1.xml" Id="R8cbf9104dbaf400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c25f88535e34430" /><Relationship Type="http://schemas.openxmlformats.org/officeDocument/2006/relationships/notesMaster" Target="/ppt/notesMasters/notesMaster1.xml" Id="Rb3ee5215ef3d4ad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cd458607dcc463b" /><Relationship Type="http://schemas.openxmlformats.org/officeDocument/2006/relationships/notesMaster" Target="/ppt/notesMasters/notesMaster1.xml" Id="R821f8789eea5487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0a42421b6c046e0" /><Relationship Type="http://schemas.openxmlformats.org/officeDocument/2006/relationships/notesMaster" Target="/ppt/notesMasters/notesMaster1.xml" Id="R3ca55c7cacba4b2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7491ac30db24cb9" /><Relationship Type="http://schemas.openxmlformats.org/officeDocument/2006/relationships/notesMaster" Target="/ppt/notesMasters/notesMaster1.xml" Id="R038465d689364b9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83fa69f984947d0" /><Relationship Type="http://schemas.openxmlformats.org/officeDocument/2006/relationships/notesMaster" Target="/ppt/notesMasters/notesMaster1.xml" Id="Rbf2c1f8aa9ad426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b8c26742a6b4f23" /><Relationship Type="http://schemas.openxmlformats.org/officeDocument/2006/relationships/notesMaster" Target="/ppt/notesMasters/notesMaster1.xml" Id="Raeac001259c349a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b090aac6d74d31" /><Relationship Type="http://schemas.openxmlformats.org/officeDocument/2006/relationships/notesMaster" Target="/ppt/notesMasters/notesMaster1.xml" Id="R1780a53e636e4ad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e42338d9a5a4e2f" /><Relationship Type="http://schemas.openxmlformats.org/officeDocument/2006/relationships/notesMaster" Target="/ppt/notesMasters/notesMaster1.xml" Id="R4f681ae713e24d1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447913d0745425d" /><Relationship Type="http://schemas.openxmlformats.org/officeDocument/2006/relationships/notesMaster" Target="/ppt/notesMasters/notesMaster1.xml" Id="R0f6b895e37ca47b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7f6946297ff45b9" /><Relationship Type="http://schemas.openxmlformats.org/officeDocument/2006/relationships/notesMaster" Target="/ppt/notesMasters/notesMaster1.xml" Id="R71d712cd96f2498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bc6d59d902f46c1" /><Relationship Type="http://schemas.openxmlformats.org/officeDocument/2006/relationships/notesMaster" Target="/ppt/notesMasters/notesMaster1.xml" Id="R1e63906b76e5461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148aa78da7f456e" /><Relationship Type="http://schemas.openxmlformats.org/officeDocument/2006/relationships/notesMaster" Target="/ppt/notesMasters/notesMaster1.xml" Id="R726eeb8acf93422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311523ca9d948c0" /><Relationship Type="http://schemas.openxmlformats.org/officeDocument/2006/relationships/notesMaster" Target="/ppt/notesMasters/notesMaster1.xml" Id="R101a78aa832f470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aa29c99f023408a" /><Relationship Type="http://schemas.openxmlformats.org/officeDocument/2006/relationships/notesMaster" Target="/ppt/notesMasters/notesMaster1.xml" Id="R9f25d7ee667e46d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Opening: frame the module as a judgement-and-collaboration experience. The deck supports, but does not replace, the interactive module.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Core sources: WHO Framework for Action on Interprofessional Education and Collaborative Practice; IPEC Core Competencies Version 3 (2023); UNESCO Guidance for Generative AI in Education and Research (2023); NHS Sustainability Model. Facilitator deck supplied by FAIMER Group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slide to orient learners to the sequence and the privacy boundary. Invite participants to identify where they expect the most challenge.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Core sources: WHO Framework for Action on Interprofessional Education and Collaborative Practice; IPEC Core Competencies Version 3 (2023); UNESCO Guidance for Generative AI in Education and Research (2023); NHS Sustainability Model. Facilitator deck supplied by FAIMER Group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learners for one example of parallel work and one example of genuinely interdependent work. Connect the distinction to Activity 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Core sources: WHO Framework for Action on Interprofessional Education and Collaborative Practice; IPEC Core Competencies Version 3 (2023); UNESCO Guidance for Generative AI in Education and Research (2023); NHS Sustainability Model. Facilitator deck supplied by FAIMER Group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the focus on judgement. Ask learners to name one task where AI could be useful as a stimulus and one task where it must not be treated as an authority.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Core sources: WHO Framework for Action on Interprofessional Education and Collaborative Practice; IPEC Core Competencies Version 3 (2023); UNESCO Guidance for Generative AI in Education and Research (2023); NHS Sustainability Model. Facilitator deck supplied by FAIMER Group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Invite individual responses before showing any supplied sample. The assessed skill is critical comparison, not access to a tool. Use the AI Supported Case Reasoning video as an optional pre-work stimulus.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Core sources: WHO Framework for Action on Interprofessional Education and Collaborative Practice; IPEC Core Competencies Version 3 (2023); UNESCO Guidance for Generative AI in Education and Research (2023); NHS Sustainability Model. Facilitator deck supplied by FAIMER Group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Critical AI Literacy video to introduce the audit. Ask pairs to apply the five checks to the supplied sample in the interactive module.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Core sources: WHO Framework for Action on Interprofessional Education and Collaborative Practice; IPEC Core Competencies Version 3 (2023); UNESCO Guidance for Generative AI in Education and Research (2023); NHS Sustainability Model. Facilitator deck supplied by FAIMER Group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Assign or rotate roles before the case discussion. The AI in IPE Conversations video can be used to open the conversation about listening and challenge.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Core sources: WHO Framework for Action on Interprofessional Education and Collaborative Practice; IPEC Core Competencies Version 3 (2023); UNESCO Guidance for Generative AI in Education and Research (2023); NHS Sustainability Model. Facilitator deck supplied by FAIMER Group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interactive canvas as the working surface. Ask groups to name their smallest test and the evidence that would justify a next iteration.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Core sources: WHO Framework for Action on Interprofessional Education and Collaborative Practice; IPEC Core Competencies Version 3 (2023); UNESCO Guidance for Generative AI in Education and Research (2023); NHS Sustainability Model. Facilitator deck supplied by FAIMER Group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rating is educational and informed by the NHS Sustainability Model. It is not the official weighted score. Keep the weakest factor and owner visible.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Core sources: WHO Framework for Action on Interprofessional Education and Collaborative Practice; IPEC Core Competencies Version 3 (2023); UNESCO Guidance for Generative AI in Education and Research (2023); NHS Sustainability Model. Facilitator deck supplied by FAIMER Group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 links supplied by the user. The interactive module embeds the same videos with privacy-enhanced YouTube URLs and direct-open fallbacks.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Core sources: WHO Framework for Action on Interprofessional Education and Collaborative Practice; IPEC Core Competencies Version 3 (2023); UNESCO Guidance for Generative AI in Education and Research (2023); NHS Sustainability Model. Facilitator deck supplied by FAIMER Group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Show learners the evidence pathway early. Explain that the certificate is issued only after the secure record is complete and a facilitator verifies the submission.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Core sources: WHO Framework for Action on Interprofessional Education and Collaborative Practice; IPEC Core Competencies Version 3 (2023); UNESCO Guidance for Generative AI in Education and Research (2023); NHS Sustainability Model. Facilitator deck supplied by FAIMER Group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Self Directed Learning video and the interactive reflection fields to close the loop. Encourage specific commitments rather than broad intentions.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Core sources: WHO Framework for Action on Interprofessional Education and Collaborative Practice; IPEC Core Competencies Version 3 (2023); UNESCO Guidance for Generative AI in Education and Research (2023); NHS Sustainability Model. Facilitator deck supplied by FAIMER Group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these checks as retrieval practice. The interactive module contains the full ten-item knowledge check and confidence rating.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Core sources: WHO Framework for Action on Interprofessional Education and Collaborative Practice; IPEC Core Competencies Version 3 (2023); UNESCO Guidance for Generative AI in Education and Research (2023); NHS Sustainability Model. Facilitator deck supplied by FAIMER Group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by returning to the learning loop. Invite one sentence from each learner: the boundary they will keep and the next action they will test.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Core sources: WHO Framework for Action on Interprofessional Education and Collaborative Practice; IPEC Core Competencies Version 3 (2023); UNESCO Guidance for Generative AI in Education and Research (2023); NHS Sustainability Model. Facilitator deck supplied by FAIMER Group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Resource slide. Keep links current when the module is reused. The framework links are official sources; the YouTube links are supplied learning stimuli.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Core sources: WHO Framework for Action on Interprofessional Education and Collaborative Practice; IPEC Core Competencies Version 3 (2023); UNESCO Guidance for Generative AI in Education and Research (2023); NHS Sustainability Model. Facilitator deck supplied by FAIMER Group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3fb2e544be43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ab42bc2e9944cfd" /><Relationship Type="http://schemas.openxmlformats.org/officeDocument/2006/relationships/slideLayout" Target="/ppt/slideLayouts/slideLayout1.xml" Id="Rbaeba465247e432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aeba465247e432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5c394a21134a4f" /><Relationship Type="http://schemas.openxmlformats.org/officeDocument/2006/relationships/image" Target="/ppt/media/image.png" Id="Ra2477813301542b1" /><Relationship Type="http://schemas.openxmlformats.org/officeDocument/2006/relationships/notesSlide" Target="/ppt/notesSlides/notesSlide1.xml" Id="R1fde2320d6e54ef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06f1e5baed435b" /><Relationship Type="http://schemas.openxmlformats.org/officeDocument/2006/relationships/notesSlide" Target="/ppt/notesSlides/notesSlide2.xml" Id="R0fa6a7fc08a14f8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374b43f64941d3" /><Relationship Type="http://schemas.openxmlformats.org/officeDocument/2006/relationships/notesSlide" Target="/ppt/notesSlides/notesSlide3.xml" Id="R84812a9866f74ee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ae0d5b18894de7" /><Relationship Type="http://schemas.openxmlformats.org/officeDocument/2006/relationships/notesSlide" Target="/ppt/notesSlides/notesSlide4.xml" Id="Rf1c5806010794d4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930520d8f04346" /><Relationship Type="http://schemas.openxmlformats.org/officeDocument/2006/relationships/notesSlide" Target="/ppt/notesSlides/notesSlide5.xml" Id="Ra568f3a8d610476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20fdc87dfd4433" /><Relationship Type="http://schemas.openxmlformats.org/officeDocument/2006/relationships/notesSlide" Target="/ppt/notesSlides/notesSlide6.xml" Id="R8ff82d40a3a74a0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f13c7927c44a1f" /><Relationship Type="http://schemas.openxmlformats.org/officeDocument/2006/relationships/notesSlide" Target="/ppt/notesSlides/notesSlide7.xml" Id="R019096995ae746d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6c841b55cf4444" /><Relationship Type="http://schemas.openxmlformats.org/officeDocument/2006/relationships/notesSlide" Target="/ppt/notesSlides/notesSlide8.xml" Id="R569d4b4772ff42a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331f3c2b2746a6" /><Relationship Type="http://schemas.openxmlformats.org/officeDocument/2006/relationships/notesSlide" Target="/ppt/notesSlides/notesSlide9.xml" Id="R797ca2051a804ee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c8e8c160f641fe" /><Relationship Type="http://schemas.openxmlformats.org/officeDocument/2006/relationships/hyperlink" Target="https://youtu.be/5hMRP0dCG7s" TargetMode="External" Id="R13a0d408bb7f43e0" /><Relationship Type="http://schemas.openxmlformats.org/officeDocument/2006/relationships/hyperlink" Target="https://youtu.be/al05uhMKnkQ" TargetMode="External" Id="R7852f0c4b9e64f1c" /><Relationship Type="http://schemas.openxmlformats.org/officeDocument/2006/relationships/hyperlink" Target="https://youtu.be/zGi7rg2DpEQ" TargetMode="External" Id="Rda8de2fc2b55416b" /><Relationship Type="http://schemas.openxmlformats.org/officeDocument/2006/relationships/hyperlink" Target="https://youtu.be/u306daKhFyA" TargetMode="External" Id="R6592d01b44344d67" /><Relationship Type="http://schemas.openxmlformats.org/officeDocument/2006/relationships/hyperlink" Target="https://youtu.be/lWEfq8kdWac" TargetMode="External" Id="Rb3911603078247a5" /><Relationship Type="http://schemas.openxmlformats.org/officeDocument/2006/relationships/hyperlink" Target="https://youtu.be/5Vg1aR1hOxY" TargetMode="External" Id="R7be7452ba0224aee" /><Relationship Type="http://schemas.openxmlformats.org/officeDocument/2006/relationships/hyperlink" Target="https://youtu.be/11FtBKm8d8A" TargetMode="External" Id="R4775a39be4984864" /><Relationship Type="http://schemas.openxmlformats.org/officeDocument/2006/relationships/hyperlink" Target="https://youtu.be/sH9tuXjytoo" TargetMode="External" Id="Rda434fdb508e4377" /><Relationship Type="http://schemas.openxmlformats.org/officeDocument/2006/relationships/hyperlink" Target="https://youtu.be/-D3gpBKaCK4" TargetMode="External" Id="R97e6fef2c7414a21" /><Relationship Type="http://schemas.openxmlformats.org/officeDocument/2006/relationships/hyperlink" Target="https://youtu.be/a3QCrBPOZFs" TargetMode="External" Id="Rb08474639ebb4735" /><Relationship Type="http://schemas.openxmlformats.org/officeDocument/2006/relationships/notesSlide" Target="/ppt/notesSlides/notesSlide10.xml" Id="Rd6dcc10622a74ff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0cdd7b48054166" /><Relationship Type="http://schemas.openxmlformats.org/officeDocument/2006/relationships/notesSlide" Target="/ppt/notesSlides/notesSlide11.xml" Id="R11b3a05444a44d1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103a9ad9784a01" /><Relationship Type="http://schemas.openxmlformats.org/officeDocument/2006/relationships/notesSlide" Target="/ppt/notesSlides/notesSlide12.xml" Id="Rb3c8e70f174f4c2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5e9a6219e24033" /><Relationship Type="http://schemas.openxmlformats.org/officeDocument/2006/relationships/notesSlide" Target="/ppt/notesSlides/notesSlide13.xml" Id="R6d4a303212814c3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2a7d4671784e65" /><Relationship Type="http://schemas.openxmlformats.org/officeDocument/2006/relationships/notesSlide" Target="/ppt/notesSlides/notesSlide14.xml" Id="R75fb44ec1044493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9005c841d74bd8" /><Relationship Type="http://schemas.openxmlformats.org/officeDocument/2006/relationships/hyperlink" Target="https://www.who.int/publications/i/item/framework-for-action-on-interprofessional-education-and-collaborative-practice" TargetMode="External" Id="R24706c46d6364a52" /><Relationship Type="http://schemas.openxmlformats.org/officeDocument/2006/relationships/hyperlink" Target="https://www.ipecollaborative.org/ipec-core-competencies" TargetMode="External" Id="R5c68087a9e90486c" /><Relationship Type="http://schemas.openxmlformats.org/officeDocument/2006/relationships/hyperlink" Target="https://unesdoc.unesco.org/ark:/48223/pf0000386693" TargetMode="External" Id="Rd693e298c6d947e4" /><Relationship Type="http://schemas.openxmlformats.org/officeDocument/2006/relationships/hyperlink" Target="https://www.england.nhs.uk/sustainability-model/" TargetMode="External" Id="R3831076ddfc7445e" /><Relationship Type="http://schemas.openxmlformats.org/officeDocument/2006/relationships/hyperlink" Target="https://hssling.github.io/ai-ipe-interactive-module/" TargetMode="External" Id="Rc1c906c2540846fa" /><Relationship Type="http://schemas.openxmlformats.org/officeDocument/2006/relationships/notesSlide" Target="/ppt/notesSlides/notesSlide15.xml" Id="Re49329f7401f4d5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E28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316D85-B509-40AC-B908-9A5913421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381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A5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477813301542b1"/>
          <a:srcRect xmlns:a="http://schemas.openxmlformats.org/drawingml/2006/main" l="0" t="5963" r="0" b="596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00875" y="0"/>
            <a:ext cx="519112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624538-AD03-4CA6-B360-2E1BCDA8D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00100"/>
            <a:ext cx="9715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E15789-1528-4092-ADC1-7D378BB01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3350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A7E7E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A7E7E4"/>
                </a:solidFill>
                <a:latin typeface="Arial"/>
                <a:ea typeface="Arial"/>
                <a:cs typeface="Arial"/>
              </a:rPr>
              <a:t>USING AI AS A CATALYST FOR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827671-1FDD-4861-9471-356F189BB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90700"/>
            <a:ext cx="5810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Interprofessional</a:t>
            </a:r>
          </a:p>
          <a:p xmlns:a="http://schemas.openxmlformats.org/drawingml/2006/main">
            <a:pPr algn="l">
              <a:defRPr sz="3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Learning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5CBC32-380F-44C1-BB72-CE954523E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62350"/>
            <a:ext cx="5334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guided learning journey for FAIMER Group 2 fellows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15E656-EA1E-4B55-9C27-47338C81F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67250"/>
            <a:ext cx="2190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B89E95-E91D-41ED-9ACE-4CF80D776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752975"/>
            <a:ext cx="2019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1–30 NOVEMBER 2026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28A68E-3000-4D34-A5A1-FC71C8E5D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149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D9E8F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9E8F2"/>
                </a:solidFill>
                <a:latin typeface="Arial"/>
                <a:ea typeface="Arial"/>
                <a:cs typeface="Arial"/>
              </a:rPr>
              <a:t>2–3 hours each week  |  learner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EC49DC-D5DF-4A30-A535-7D186F55D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276975"/>
            <a:ext cx="2381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7E7E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A7E7E4"/>
                </a:solidFill>
                <a:latin typeface="Arial"/>
                <a:ea typeface="Arial"/>
                <a:cs typeface="Arial"/>
              </a:rPr>
              <a:t>LEARNING DECK</a:t>
            </a:r>
          </a:p>
        </p:txBody>
      </p:sp>
    </p:spTree>
    <p:extLst>
      <p:ext uri="{BB962C8B-B14F-4D97-AF65-F5344CB8AC3E}">
        <p14:creationId xmlns:p14="http://schemas.microsoft.com/office/powerpoint/2010/main" val="17606037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A7BD326-AC79-4CEF-B885-26015B57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E2B1F4-103E-494D-8CBA-FB220DEA8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ORIENTATION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50DDEA-A6FC-4694-A047-5F601A469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0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5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E9B9CB-3FCB-402E-9483-C3343D155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1510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FAIMER Group 2  |  November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00193D-415B-4217-A8E4-994EF6A00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035C4B-F874-4431-962E-B715731D0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29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The learning loop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5481C6-A2C9-491F-A805-24BC4C6F6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A month-long sequence from baseline to transfer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B320A2-8EBB-4475-AD12-2A05290AB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2286000" cy="1952625"/>
          </a:xfrm>
          <a:prstGeom xmlns:a="http://schemas.openxmlformats.org/drawingml/2006/main" prst="roundRect">
            <a:avLst>
              <a:gd name="adj" fmla="val 39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2D746E-A5F0-4C28-ADF2-7EF3C6FA3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14575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5DC141-A2E3-4C36-A20F-33C44BF60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81940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Orient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7BE07F-F036-4545-AC81-AE940024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286125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Set a safe boundary for AI use and identify your starting point.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EBF0C5-D7E7-4409-8B00-0B90F79BE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95500"/>
            <a:ext cx="2286000" cy="1952625"/>
          </a:xfrm>
          <a:prstGeom xmlns:a="http://schemas.openxmlformats.org/drawingml/2006/main" prst="roundRect">
            <a:avLst>
              <a:gd name="adj" fmla="val 39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6BF719-C7A2-4A6F-B878-F638761B4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314575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5CE4D4-2879-4878-88D6-995F6E5DD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81940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Test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A3CD4C-6727-4CF5-90C6-D1DEDF28E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3286125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Compare human reasoning with an AI-supported stimulus.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B9A8F9-8377-400B-8890-1915EA52C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95500"/>
            <a:ext cx="2286000" cy="1952625"/>
          </a:xfrm>
          <a:prstGeom xmlns:a="http://schemas.openxmlformats.org/drawingml/2006/main" prst="roundRect">
            <a:avLst>
              <a:gd name="adj" fmla="val 39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7E281E-40EE-4C93-9BB4-ED53BF0F9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314575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B4EB6D-CEDB-449E-B9A4-C690CAC76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81940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Discuss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C2B72A-B167-4903-A294-73D33C17C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286125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Build a shared plan with role clarity and respectful challenge.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0A1012-83CC-4092-9698-0A9D5FF21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095500"/>
            <a:ext cx="2286000" cy="1952625"/>
          </a:xfrm>
          <a:prstGeom xmlns:a="http://schemas.openxmlformats.org/drawingml/2006/main" prst="roundRect">
            <a:avLst>
              <a:gd name="adj" fmla="val 39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5103F2-A7CA-4C8F-BBC6-8DBFA1F51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2314575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639497-6F31-4FA7-A8E6-265ADA43A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281940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Transfer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39B422-225D-49E5-BF39-5139A1CDB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3286125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Design one feasible intervention and commit to a next action.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3DE219-56AD-456B-B2C5-8B0D66C2C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0"/>
            <a:ext cx="10668000" cy="89535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E6F4F4"/>
          </a:solidFill>
          <a:ln xmlns:a="http://schemas.openxmlformats.org/drawingml/2006/main" w="9525">
            <a:solidFill>
              <a:srgbClr val="087E8B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BA76D0-523A-4DD1-8A1A-E1F240717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81965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Safety boundary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D0DC3CE-B4F7-41EA-83AF-9C2490C27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791075"/>
            <a:ext cx="833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2593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Use fictional or de-identified learning cases. AI can stimulate questions and comparison; people retain accountability for decisions.</a:t>
            </a:r>
          </a:p>
        </p:txBody>
      </p:sp>
    </p:spTree>
    <p:extLst>
      <p:ext uri="{BB962C8B-B14F-4D97-AF65-F5344CB8AC3E}">
        <p14:creationId xmlns:p14="http://schemas.microsoft.com/office/powerpoint/2010/main" val="3487713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250525-4E7A-4F8F-BBD6-D2F8064A8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9E8380-ADC2-4CBE-9162-543048850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FOUNDATIONS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236411-46ED-48E9-97CA-BF0C76743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0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5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0E38CB-67AC-4EDD-A90C-476E6086B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1510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FAIMER Group 2  |  November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7257A3-2207-4C91-903F-ACB0F62DA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FAE4DA-8318-4F09-AC4A-172C9E04F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29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Interprofessional learning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DD9521-1234-49FC-A482-B28AD7190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Learning about, from and with one another changes the quality of the work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FDDEFB-7D8F-42E6-B73B-57D99F25A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0250"/>
            <a:ext cx="3333750" cy="2619375"/>
          </a:xfrm>
          <a:prstGeom xmlns:a="http://schemas.openxmlformats.org/drawingml/2006/main" prst="roundRect">
            <a:avLst>
              <a:gd name="adj" fmla="val 2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6932AE-AE35-4629-8FE9-3D04D8D5A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0250"/>
            <a:ext cx="8572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D4BE73-FD02-42ED-8667-97C5B992B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2098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ABOUT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7F47AF-3B34-412B-A586-775DB6AF7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0325"/>
            <a:ext cx="2857500" cy="1876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Understand what professions contribute, where responsibilities overlap and where limits sit.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E7D1AC-F768-4948-B6BB-B9C991030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000250"/>
            <a:ext cx="3333750" cy="2619375"/>
          </a:xfrm>
          <a:prstGeom xmlns:a="http://schemas.openxmlformats.org/drawingml/2006/main" prst="roundRect">
            <a:avLst>
              <a:gd name="adj" fmla="val 2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0D9807-1556-4531-B0D9-7791DFF2F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000250"/>
            <a:ext cx="8572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C91C3F-4398-4D3A-AA49-CADA84CC9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2098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FROM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F56F9E-2A0F-413F-A21C-7C73ADEE6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600325"/>
            <a:ext cx="2857500" cy="1876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Use disagreement and feedback to surface assumptions, revise reasoning and improve team decisions.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32336B-914F-40FF-AB14-99CD465E3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00250"/>
            <a:ext cx="3333750" cy="2619375"/>
          </a:xfrm>
          <a:prstGeom xmlns:a="http://schemas.openxmlformats.org/drawingml/2006/main" prst="roundRect">
            <a:avLst>
              <a:gd name="adj" fmla="val 2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AFF995-EAAF-4F7C-8B7F-D5D478F53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00250"/>
            <a:ext cx="8572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B61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E00D3C-4C10-42DF-97FE-74D6852D7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2098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WITH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A88759-979F-482E-93E2-73AA2F9AE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600325"/>
            <a:ext cx="2857500" cy="1876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Create one shared plan with meaningful role interdependence, communication and accountability.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847E9E-0197-45F0-B038-C970484DA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95875"/>
            <a:ext cx="10668000" cy="714375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EAF3F8"/>
          </a:solidFill>
          <a:ln xmlns:a="http://schemas.openxmlformats.org/drawingml/2006/main" w="9525">
            <a:solidFill>
              <a:srgbClr val="087E8B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AA9BF8-19CD-4A1A-BE92-78A77B876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324475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Design test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31480B-2646-466E-908E-8A9E781EE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2768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8542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Would the learning task become weaker if one profession completed it alone? If not, the task may be multidisciplinary rather than interprofessional.</a:t>
            </a:r>
          </a:p>
        </p:txBody>
      </p:sp>
    </p:spTree>
    <p:extLst>
      <p:ext uri="{BB962C8B-B14F-4D97-AF65-F5344CB8AC3E}">
        <p14:creationId xmlns:p14="http://schemas.microsoft.com/office/powerpoint/2010/main" val="20048171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0516E3-5BC0-4638-ABEF-9FCBFC95E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CCE995-1924-4EDC-AC1A-ED413C905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FOUNDATIONS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A45F4E-37D5-489A-9D09-425DFE4C2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0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5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7C648E-88FF-4E72-B2DD-76B53ECF3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1510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FAIMER Group 2  |  November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D34EAF-1DD6-487A-9402-6FAB4A92B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BE4E28-4877-4AB0-9301-8D702F85D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29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A bounded role for AI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4C0399-5C50-4E4F-8936-D4C58BAB7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The tool can widen the conversation without taking over the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681FE8-A9F5-4A0C-A7F9-686F59684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43815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163A5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1AB327-815A-48BA-B25E-BCC12B47E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38125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AI can help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063CC1-1535-4AAD-A1E6-232B681D0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000375"/>
            <a:ext cx="338137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E4F1F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4F1F7"/>
                </a:solidFill>
                <a:latin typeface="Arial"/>
                <a:ea typeface="Arial"/>
                <a:cs typeface="Arial"/>
              </a:rPr>
              <a:t>• generate alternative questions</a:t>
            </a:r>
          </a:p>
          <a:p xmlns:a="http://schemas.openxmlformats.org/drawingml/2006/main">
            <a:pPr algn="l">
              <a:defRPr sz="1500" b="0">
                <a:solidFill>
                  <a:srgbClr val="E4F1F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4F1F7"/>
                </a:solidFill>
                <a:latin typeface="Arial"/>
                <a:ea typeface="Arial"/>
                <a:cs typeface="Arial"/>
              </a:rPr>
              <a:t>• surface assumptions to test</a:t>
            </a:r>
          </a:p>
          <a:p xmlns:a="http://schemas.openxmlformats.org/drawingml/2006/main">
            <a:pPr algn="l">
              <a:defRPr sz="1500" b="0">
                <a:solidFill>
                  <a:srgbClr val="E4F1F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4F1F7"/>
                </a:solidFill>
                <a:latin typeface="Arial"/>
                <a:ea typeface="Arial"/>
                <a:cs typeface="Arial"/>
              </a:rPr>
              <a:t>• offer a draft structure</a:t>
            </a:r>
          </a:p>
          <a:p xmlns:a="http://schemas.openxmlformats.org/drawingml/2006/main">
            <a:pPr algn="l">
              <a:defRPr sz="1500" b="0">
                <a:solidFill>
                  <a:srgbClr val="E4F1F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4F1F7"/>
                </a:solidFill>
                <a:latin typeface="Arial"/>
                <a:ea typeface="Arial"/>
                <a:cs typeface="Arial"/>
              </a:rPr>
              <a:t>• make uncertainty visible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6B8EAA-9808-4947-80A4-8D3480C4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095500"/>
            <a:ext cx="581025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E066B4-743B-451B-83DB-49C3122B6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3812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Human review remains essential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6AF196-CD7D-4D6F-B81B-29FA254F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000375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FIT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9005C3-39A4-4DD0-A8A3-429F43339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981325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Does the output answer the learning question?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CCEE4D-F6D1-4DC8-8FAC-185D94081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476625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470DE0-5C19-4153-89B5-04077CCFB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457575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What needs checking against sources or policy?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E38F1D-4B9C-48B8-898D-077E24C2E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952875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EQUITY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BF4743-1918-4C3C-8474-E2C37A80F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933825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Whose voice or context is missing?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CEB4BB-32B0-40B4-8A24-F7A030D9D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429125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ACCOUNTABILITY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D905DE-2602-4D89-AEF7-7994ADAE4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410075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Who owns the next decision and escalation?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990C65-7FF0-4CEB-A3E6-F75C5DF8A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6680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E6F4F4"/>
          </a:solidFill>
          <a:ln xmlns:a="http://schemas.openxmlformats.org/drawingml/2006/main" w="9525">
            <a:solidFill>
              <a:srgbClr val="087E8B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3C86C6-E368-41C4-B305-F7AB2B41D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95925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Prompt pattern: role + task + boundary + verification</a:t>
            </a:r>
          </a:p>
        </p:txBody>
      </p:sp>
    </p:spTree>
    <p:extLst>
      <p:ext uri="{BB962C8B-B14F-4D97-AF65-F5344CB8AC3E}">
        <p14:creationId xmlns:p14="http://schemas.microsoft.com/office/powerpoint/2010/main" val="7994279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874E91-72D9-445A-96C4-C511AC6F0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9DC568-89B1-4F46-A355-E1AFE3ADD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ACTIVITY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34E70A-2F95-4726-9798-6667AF3AF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0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5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450621-75D1-4E2A-8DB2-B8430CF8F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1510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FAIMER Group 2  |  November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B0AEC7-1C44-4E62-A73D-BE5CED674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557AA8-2263-4ACF-9588-F0243FF0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29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Case reasoning before trust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F28659-338C-4C20-83E2-BE88F9DC5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Start with the human response, then interrogate the AI stimulus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E4EE99-52F3-4FE6-B256-1F2C1EA3A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52625"/>
            <a:ext cx="4857750" cy="3286125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FFF5D6"/>
          </a:solidFill>
          <a:ln xmlns:a="http://schemas.openxmlformats.org/drawingml/2006/main" w="9525">
            <a:solidFill>
              <a:srgbClr val="F3B61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251239-E7D8-4F3D-A500-A97F0708F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38375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Fictional vignette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E51935-60C3-4691-BF4B-DBEDBE294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762250"/>
            <a:ext cx="40005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Mrs A is an older adult with two recent falls, multiple medicines, fear of losing independence and a daughter exhausted by caregiving. A follow-up is delayed because transport is unreliable.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42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What should an interprofessional team notice and do?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DDFF32-A24F-4BA9-8722-279BCAA94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43125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KNOW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0434B4-DB0E-444A-8D50-EFEB83D1A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428875"/>
            <a:ext cx="4095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Facts, uncertainties, roles and evidence to verify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C76E5A-DA31-4479-8143-2E2AC26BF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286125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FEEL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884F92-64E7-4929-AD4A-AF865E630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571875"/>
            <a:ext cx="4095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Values, power, concerns and voices that may be missing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C0F966-F7CC-4DB3-8E63-79975CB69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47675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3B61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3B61F"/>
                </a:solidFill>
                <a:latin typeface="Arial"/>
                <a:ea typeface="Arial"/>
                <a:cs typeface="Arial"/>
              </a:rPr>
              <a:t>DO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5B3DC1-7CD8-4A60-B3C4-E017C9193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762500"/>
            <a:ext cx="4095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Shared next steps, ownership, timing and escalation</a:t>
            </a:r>
          </a:p>
        </p:txBody>
      </p:sp>
    </p:spTree>
    <p:extLst>
      <p:ext uri="{BB962C8B-B14F-4D97-AF65-F5344CB8AC3E}">
        <p14:creationId xmlns:p14="http://schemas.microsoft.com/office/powerpoint/2010/main" val="20082307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BF05B1D-A15E-4A03-8B10-A5000E942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83F56B-4D65-4124-8C01-07A029E0B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ACTIVITY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987A7B-BB8B-4D5E-8D01-89167090F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0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5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DE4844-E69C-450C-8828-F07A20B23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1510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FAIMER Group 2  |  November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5C34CB-DC8D-4903-8D4D-155974FED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61EB94-294A-4F54-82EA-194D5779B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29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Critical AI literacy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0B3B51-D9F6-4142-BF5B-6D0F8FB1F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Treat a fluent response as a draft to interrogate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E17F99-60CD-4D7C-B6D3-649990E78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952625"/>
            <a:ext cx="10382250" cy="542925"/>
          </a:xfrm>
          <a:prstGeom xmlns:a="http://schemas.openxmlformats.org/drawingml/2006/main" prst="roundRect">
            <a:avLst>
              <a:gd name="adj" fmla="val 1403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8D769F-EDA2-4F23-B202-B67BF1126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076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119679-CB25-4DD5-9E11-FDF36F361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066925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Trace the claim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F7026D-FAF0-4B61-9BA7-FA9EC7923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0764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What is asserted? What is missing?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051A12-96EE-4023-A90C-593C475F5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38425"/>
            <a:ext cx="10382250" cy="542925"/>
          </a:xfrm>
          <a:prstGeom xmlns:a="http://schemas.openxmlformats.org/drawingml/2006/main" prst="roundRect">
            <a:avLst>
              <a:gd name="adj" fmla="val 14035"/>
            </a:avLst>
          </a:prstGeom>
          <a:solidFill xmlns:a="http://schemas.openxmlformats.org/drawingml/2006/main">
            <a:srgbClr val="F9FBFC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B9E56C-BDBE-466F-9833-85C2C439B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7622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2B7554-0B18-4C27-AEA3-1DB133CF0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752725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Check the evidence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D0C780-19E8-415D-BC64-0E9C51EC9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7622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Which sources or local policies could verify it?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C3278B-D2F7-41EA-A22A-1C06E7182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324225"/>
            <a:ext cx="10382250" cy="542925"/>
          </a:xfrm>
          <a:prstGeom xmlns:a="http://schemas.openxmlformats.org/drawingml/2006/main" prst="roundRect">
            <a:avLst>
              <a:gd name="adj" fmla="val 1403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647B9C-007C-4F04-A73E-956B87B15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4480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3D9459-C0F4-4472-B156-36832A8A2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438525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Look for role bias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21314B-CFAD-417F-A5CF-4A2FDEAF1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448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Does one profession lead by default?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651F09-1F2F-4B1C-A0DA-1EEFEF74C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010025"/>
            <a:ext cx="10382250" cy="542925"/>
          </a:xfrm>
          <a:prstGeom xmlns:a="http://schemas.openxmlformats.org/drawingml/2006/main" prst="roundRect">
            <a:avLst>
              <a:gd name="adj" fmla="val 14035"/>
            </a:avLst>
          </a:prstGeom>
          <a:solidFill xmlns:a="http://schemas.openxmlformats.org/drawingml/2006/main">
            <a:srgbClr val="F9FBFC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D00BB1-85E5-46A2-BC1C-F0215E3A7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1338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9E143A-F28B-489B-AB06-233DA04C4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124325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Test equity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B7FE48-3722-4B5A-AFE7-E16AB82E7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1338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Who faces access barriers or exclusion?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725845-A7DD-4D09-92F7-782F4634C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95825"/>
            <a:ext cx="10382250" cy="542925"/>
          </a:xfrm>
          <a:prstGeom xmlns:a="http://schemas.openxmlformats.org/drawingml/2006/main" prst="roundRect">
            <a:avLst>
              <a:gd name="adj" fmla="val 1403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DADA39-382F-4D05-8CDF-9CBE34EF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196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B87352F-92C7-4F57-AA15-1ECB48300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810125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Make revision visible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1210E3D-91BB-497A-99D3-521700878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8196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What did the team accept, revise or reject?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F930EE6-5D6C-4FE5-BFC2-3FFE7D4C2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476875"/>
            <a:ext cx="103822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163A5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5030F91-ABAC-412D-96B3-0FF917894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553075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Confidence is a cue to verify, not a reason to accept.</a:t>
            </a:r>
          </a:p>
        </p:txBody>
      </p:sp>
    </p:spTree>
    <p:extLst>
      <p:ext uri="{BB962C8B-B14F-4D97-AF65-F5344CB8AC3E}">
        <p14:creationId xmlns:p14="http://schemas.microsoft.com/office/powerpoint/2010/main" val="8432022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E93095-990F-4D53-BC8C-44C3E697F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CD31B1-C16C-48EB-82A0-30B23C854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ACTIVITY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330616-CA7E-46E2-9B8C-2B341C370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0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5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542B58-C97C-4DD2-9105-ECC036B4B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1510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FAIMER Group 2  |  November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0E6594-768D-45C8-A4B0-B617917C4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5D7C67-E471-4022-ABB4-CC6594DE1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29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The team conversation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D1A722-3791-4F78-BBB2-16611CB81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A structured dialogue turns different perspectives into one shared plan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97B32F-D047-4A12-BB29-1C7C5B948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38375"/>
            <a:ext cx="2238375" cy="2143125"/>
          </a:xfrm>
          <a:prstGeom xmlns:a="http://schemas.openxmlformats.org/drawingml/2006/main" prst="roundRect">
            <a:avLst>
              <a:gd name="adj" fmla="val 35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4DB6E6-A57D-4A9E-91CA-352E36A7B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71750"/>
            <a:ext cx="1762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NOTICE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333784-ADE8-40B1-8C5C-EB40ADA42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95625"/>
            <a:ext cx="1762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Name what the case and the output show.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DE9AE0-84CD-4090-9B1B-E26A8F0F0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238375"/>
            <a:ext cx="2238375" cy="2143125"/>
          </a:xfrm>
          <a:prstGeom xmlns:a="http://schemas.openxmlformats.org/drawingml/2006/main" prst="roundRect">
            <a:avLst>
              <a:gd name="adj" fmla="val 35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92C0A0-6859-4FA1-9145-CCA14FB93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571750"/>
            <a:ext cx="1762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INVITE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D5963A-7E0D-4839-847D-20666A63F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095625"/>
            <a:ext cx="1762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Ask each profession and the person or family perspective into the room.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62EEBA-DE83-439D-A4BB-145C6C637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38375"/>
            <a:ext cx="2238375" cy="2143125"/>
          </a:xfrm>
          <a:prstGeom xmlns:a="http://schemas.openxmlformats.org/drawingml/2006/main" prst="roundRect">
            <a:avLst>
              <a:gd name="adj" fmla="val 35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2937F0-770C-466D-9D01-104930F81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571750"/>
            <a:ext cx="1762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3B61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3B61F"/>
                </a:solidFill>
                <a:latin typeface="Arial"/>
                <a:ea typeface="Arial"/>
                <a:cs typeface="Arial"/>
              </a:rPr>
              <a:t>TEST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122C60-02B7-4ECD-9CFB-4CB148A0D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095625"/>
            <a:ext cx="1762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Challenge assumptions, evidence and feasibility.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FE4BBD-97C4-4846-B98A-7F560BABA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238375"/>
            <a:ext cx="2238375" cy="2143125"/>
          </a:xfrm>
          <a:prstGeom xmlns:a="http://schemas.openxmlformats.org/drawingml/2006/main" prst="roundRect">
            <a:avLst>
              <a:gd name="adj" fmla="val 35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BEAC43-F35C-46C6-A22E-1A8A130DF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571750"/>
            <a:ext cx="1762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AGREE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CE3D49-2916-4D16-B1F9-36DED0D77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3095625"/>
            <a:ext cx="1762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Record goals, owners, timing, escalation and evaluation.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AF187F-CCF4-493A-A012-10041528A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53000"/>
            <a:ext cx="106680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AF3F8"/>
          </a:solidFill>
          <a:ln xmlns:a="http://schemas.openxmlformats.org/drawingml/2006/main" w="9525">
            <a:solidFill>
              <a:srgbClr val="087E8B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120E86-245F-489C-934A-7654B410B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1625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Role rotation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1B7CB4-F068-4BF6-912D-8512293C1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124450"/>
            <a:ext cx="804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Chair · equity monitor · evidence checker · AI auditor · rapporteur</a:t>
            </a:r>
          </a:p>
        </p:txBody>
      </p:sp>
    </p:spTree>
    <p:extLst>
      <p:ext uri="{BB962C8B-B14F-4D97-AF65-F5344CB8AC3E}">
        <p14:creationId xmlns:p14="http://schemas.microsoft.com/office/powerpoint/2010/main" val="1176487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2259764-06B7-4486-9851-0D0306166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60B608-C7CC-4399-A39B-0D3EFDA3C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ACTIVITY 3A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18C313-D2E8-4D26-8E01-F6F2E809F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0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5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8973AC-D05D-425A-A980-90E9CD7E0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1510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FAIMER Group 2  |  November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2DEE90-4964-4243-BC88-A648D4F99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10AE52-B1BD-4000-83C4-7F66D61BA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29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Design an AI-supported IPE intervention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984F23-0921-4C2E-8289-FEEFAFFA6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Make the smallest useful test visible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4BDC1E-0BE6-4EAA-B038-970ABB876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47875"/>
            <a:ext cx="3143250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3371DE-2F87-4710-8BFB-A3FE2A9D4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38375"/>
            <a:ext cx="2714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NEED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674127-B64B-4BBB-B793-95E19965C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562225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Who experiences what problem?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FF6435-6980-4CEC-939C-97DF68464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047875"/>
            <a:ext cx="3143250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211792-251F-4BF1-AA42-B7B6D0007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238375"/>
            <a:ext cx="2714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OUTCOME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027034-4CE9-4F9A-A544-ED262AAD8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562225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What observable change should occur?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51EEA8-2410-4A6B-9E0B-6E164F64F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047875"/>
            <a:ext cx="3143250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B6896D-36D6-475A-8694-704668FA1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238375"/>
            <a:ext cx="2714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3B61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3B61F"/>
                </a:solidFill>
                <a:latin typeface="Arial"/>
                <a:ea typeface="Arial"/>
                <a:cs typeface="Arial"/>
              </a:rPr>
              <a:t>AI ROLE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F54C1B-65D9-4A6A-833A-730D7716B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562225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What bounded function adds value?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D9DFD0-1F36-48E2-9C0E-A4416E219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24250"/>
            <a:ext cx="3143250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7BCE0D-13BB-4144-9E7F-90AEAE366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714750"/>
            <a:ext cx="2714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SAFEGUARDS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6DCD95-D28E-4616-8026-1E17F9999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38600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Privacy, equity, verification and fallback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B466A8-35DD-4E34-A62E-2E83427B8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524250"/>
            <a:ext cx="3143250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B0800D-4C57-49C3-9006-9F33DDB03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714750"/>
            <a:ext cx="2714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SEQUENCE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D319BB-CF35-4E75-866D-3CA0BC5E5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038600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Before, during and after the learning event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1D9C62-3A18-466B-BA82-1FD757067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524250"/>
            <a:ext cx="3143250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FCB1CB-AB58-4D8D-A2A4-B9E54AAFB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714750"/>
            <a:ext cx="2714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3B61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3B61F"/>
                </a:solidFill>
                <a:latin typeface="Arial"/>
                <a:ea typeface="Arial"/>
                <a:cs typeface="Arial"/>
              </a:rPr>
              <a:t>EVALUATION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3A7DA1C-46E7-4EFA-AA1D-6E81B3429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038600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Measure, source, timing and owner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C900BC-2638-48D5-AD37-8F4C1BBBF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86375"/>
            <a:ext cx="1057275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63A5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2FC6BE-105B-47CF-9903-8BEB7AE2C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41020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No-AI fallback: the learning activity must still work when the tool is unavailable.</a:t>
            </a:r>
          </a:p>
        </p:txBody>
      </p:sp>
    </p:spTree>
    <p:extLst>
      <p:ext uri="{BB962C8B-B14F-4D97-AF65-F5344CB8AC3E}">
        <p14:creationId xmlns:p14="http://schemas.microsoft.com/office/powerpoint/2010/main" val="126028952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4D8E64E-0285-4DD0-8D19-4A780A9AC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7A70F6-A2DF-4BE1-95CD-3CEE93F65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ACTIVITY 3B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A2991D-A30E-4FAF-96E1-97D0AB163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0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5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00BAC0-4670-43D3-A7DF-18F7374E9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1510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FAIMER Group 2  |  November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9613EB-7478-42A9-9BDF-4F7F9C827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597F84-3666-4F73-AC5B-D6DC0F5A1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29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Sustainability appraisal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C3754A-B0C2-4068-B518-F2A31F2BB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A promising idea needs conditions that help it survive beyond the pilot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E7D04C-B75F-4650-AF91-9C393D96B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1809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52B1DD-8763-46F5-8F36-91C38550A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47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01  Need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8D1B26-652F-43F3-8906-D8637C905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095500"/>
            <a:ext cx="1809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EAF3F8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A231B1-DB7F-4F45-8680-C9672A3F9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2247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02  Staff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1A8D0D-1BD1-46E3-A595-19A632C62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095500"/>
            <a:ext cx="1809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DEEC1E-7DB7-4D1D-AD97-8AED36637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247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03  Leadership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33D229-CE2C-4EDE-9419-16C1A8C2C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095500"/>
            <a:ext cx="1809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EAF3F8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492EEB-95F6-4247-96CF-174FB21DE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247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04  Resources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388774-550B-46F1-A924-1FD8FD404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095500"/>
            <a:ext cx="1809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786DF4-3803-468D-821A-8EB68ECF3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247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05  Process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42E4AC-5491-4342-B4C0-5E17E78ED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71800"/>
            <a:ext cx="1809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EAF3F8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79F012-C531-4597-8F48-2685D3252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242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06  Monitoring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C5D925-DB78-4338-B1A7-78FE3802C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971800"/>
            <a:ext cx="1809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1C96D3-9CF0-464E-9E49-486BB6BEE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31242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07  Benefits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4ED3DD-F1B0-43E6-8E9A-52E924821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971800"/>
            <a:ext cx="1809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EAF3F8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1F418D-BA20-4FB0-A0FB-AA65EE799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1242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08  Fit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F0FC5D-CAAC-4F2F-9D0E-635EE1861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971800"/>
            <a:ext cx="1809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EADAF3-EF2E-4A49-A336-6CE98333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1242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09  Learning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ECD970A-7EC5-4062-959B-911F9AA00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971800"/>
            <a:ext cx="180975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EAF3F8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520C27-B145-4346-AB53-363CC2AFF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1242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10  Adaptation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4DB6BE9-10FA-4C5A-8704-E400AFAA3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0"/>
            <a:ext cx="10668000" cy="1285875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5D6"/>
          </a:solidFill>
          <a:ln xmlns:a="http://schemas.openxmlformats.org/drawingml/2006/main" w="9525">
            <a:solidFill>
              <a:srgbClr val="F3B61F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EB84915-5676-460F-86AE-C527781CC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333875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Ask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F7C7320-F424-41DB-855A-13A38BB88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4295775"/>
            <a:ext cx="866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Which factor is weakest? What evidence supports that rating? Who owns one action before the next review?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9EAA936-3E20-4896-9DE9-E27FDC27E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4905375"/>
            <a:ext cx="828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Use the rating as a learning conversation, not as a claim that an intervention is proven.</a:t>
            </a:r>
          </a:p>
        </p:txBody>
      </p:sp>
    </p:spTree>
    <p:extLst>
      <p:ext uri="{BB962C8B-B14F-4D97-AF65-F5344CB8AC3E}">
        <p14:creationId xmlns:p14="http://schemas.microsoft.com/office/powerpoint/2010/main" val="19579825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F668877F-8E5B-431F-B84C-AC74DF210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AA2351-979C-41CB-AB56-E22F6905B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VIDEO LIBRARY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20234F-B49E-4269-90A6-A2F38AF5D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0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5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482AEA-73F3-49D0-BE8A-F9D7A651F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1510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FAIMER Group 2  |  November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758F8B-58EB-431A-BD06-83A27C133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584DF0-7865-4AAE-A591-5B57AED3F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29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Ten short learning videos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324157-AB0A-408C-AFC4-51D219EF3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Follow the sequence from orientation to transfer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3A0C3E-6830-492F-B7F4-22D9BE6AB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52625"/>
            <a:ext cx="509587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148C32-8EDB-40DC-AB62-902F2BD75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038350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8CF5A3-B70B-4F44-A1E9-468CEBD16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01930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Self Directed Learning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A63092-9314-4D9B-BE89-CF298756C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247900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087E8B"/>
                </a:solidFill>
                <a:latin typeface="Arial"/>
                <a:ea typeface="Arial"/>
                <a:cs typeface="Arial"/>
              </a:rPr>
              <a:t>Start here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F1B04D-5217-4486-A702-05E8D9035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133600"/>
            <a:ext cx="114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63A5F"/>
                </a:solidFill>
                <a:latin typeface="Arial"/>
                <a:ea typeface="Arial"/>
                <a:cs typeface="Arial"/>
                <a:hlinkClick xmlns:r="http://schemas.openxmlformats.org/officeDocument/2006/relationships" r:id="R13a0d408bb7f43e0"/>
              </a:rPr>
              <a:t>Open video 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9EFCC5-1A39-475D-9A73-05793273B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52625"/>
            <a:ext cx="509587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9FBFC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784C04-B57A-41E0-ADE9-CD12B1B71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038350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A1E18F-7441-4CA0-9C6D-149EABA0C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01930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AI in IPE Learning Videos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C9A838-67B6-4C90-BAE4-3F2AE8A89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247900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087E8B"/>
                </a:solidFill>
                <a:latin typeface="Arial"/>
                <a:ea typeface="Arial"/>
                <a:cs typeface="Arial"/>
              </a:rPr>
              <a:t>Orientation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D067AF-741B-4D4D-9089-AD2C91A40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133600"/>
            <a:ext cx="114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63A5F"/>
                </a:solidFill>
                <a:latin typeface="Arial"/>
                <a:ea typeface="Arial"/>
                <a:cs typeface="Arial"/>
                <a:hlinkClick xmlns:r="http://schemas.openxmlformats.org/officeDocument/2006/relationships" r:id="R7852f0c4b9e64f1c"/>
              </a:rPr>
              <a:t>Open video 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9C39CE-0FF7-48CB-8B11-7478279C8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67000"/>
            <a:ext cx="509587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7B93A3-EE74-4259-9532-99F1D6458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752725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ABFFDA-D173-403E-8A41-DAA1B0006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733675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Critical AI Literacy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8802BB-B40C-46C0-BC40-775B9C8FE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962275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087E8B"/>
                </a:solidFill>
                <a:latin typeface="Arial"/>
                <a:ea typeface="Arial"/>
                <a:cs typeface="Arial"/>
              </a:rPr>
              <a:t>Assessment + Activity 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E84479-4FB8-46DB-933A-C206328F6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47975"/>
            <a:ext cx="114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63A5F"/>
                </a:solidFill>
                <a:latin typeface="Arial"/>
                <a:ea typeface="Arial"/>
                <a:cs typeface="Arial"/>
                <a:hlinkClick xmlns:r="http://schemas.openxmlformats.org/officeDocument/2006/relationships" r:id="Rda8de2fc2b55416b"/>
              </a:rPr>
              <a:t>Open video ↗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B3A466-89EE-486D-9DF8-B8B9B611E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667000"/>
            <a:ext cx="509587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9FBFC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3EB030E-17AE-45C4-8D26-ECA104906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752725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5D31F8-4478-4009-9A53-C6AAC2AAA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733675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Equity, Culture Identity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B27E680-26FF-498B-81FA-95D20A119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62275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087E8B"/>
                </a:solidFill>
                <a:latin typeface="Arial"/>
                <a:ea typeface="Arial"/>
                <a:cs typeface="Arial"/>
              </a:rPr>
              <a:t>Activity 1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009A80-0118-4302-8FD2-5F0E37162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847975"/>
            <a:ext cx="114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63A5F"/>
                </a:solidFill>
                <a:latin typeface="Arial"/>
                <a:ea typeface="Arial"/>
                <a:cs typeface="Arial"/>
                <a:hlinkClick xmlns:r="http://schemas.openxmlformats.org/officeDocument/2006/relationships" r:id="R6592d01b44344d67"/>
              </a:rPr>
              <a:t>Open video ↗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A32A41B-7E61-481F-B965-AF24524BF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81375"/>
            <a:ext cx="509587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B8F39E3-1AF9-4C94-B02C-D5E418943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467100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10151AE-8B75-46A4-9839-1E7E3C017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44805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AI in IPE Conversations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746B49D-048A-43BC-8EF5-961D615FA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676650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087E8B"/>
                </a:solidFill>
                <a:latin typeface="Arial"/>
                <a:ea typeface="Arial"/>
                <a:cs typeface="Arial"/>
              </a:rPr>
              <a:t>Activity 2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9B8B6B1-4ABD-4A1D-9D80-F61BDAC10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562350"/>
            <a:ext cx="114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63A5F"/>
                </a:solidFill>
                <a:latin typeface="Arial"/>
                <a:ea typeface="Arial"/>
                <a:cs typeface="Arial"/>
                <a:hlinkClick xmlns:r="http://schemas.openxmlformats.org/officeDocument/2006/relationships" r:id="Rb3911603078247a5"/>
              </a:rPr>
              <a:t>Open video ↗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80BA017-AAA6-4F6D-9B5E-9644731B8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381375"/>
            <a:ext cx="509587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9FBFC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6944801-6B09-4EB7-8EF0-0C8847A76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467100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15E269A-8D4B-4083-B1F3-30B5DAEE0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44805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AI Supported Case Reasoning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B7296E2-ED43-48A9-8F64-2868EAC08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676650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087E8B"/>
                </a:solidFill>
                <a:latin typeface="Arial"/>
                <a:ea typeface="Arial"/>
                <a:cs typeface="Arial"/>
              </a:rPr>
              <a:t>Activity 2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907BC2E-1467-4B58-931A-2AE36F946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562350"/>
            <a:ext cx="114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63A5F"/>
                </a:solidFill>
                <a:latin typeface="Arial"/>
                <a:ea typeface="Arial"/>
                <a:cs typeface="Arial"/>
                <a:hlinkClick xmlns:r="http://schemas.openxmlformats.org/officeDocument/2006/relationships" r:id="R7be7452ba0224aee"/>
              </a:rPr>
              <a:t>Open video ↗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7396E45-00CF-4C53-944D-1E1785B27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0"/>
            <a:ext cx="509587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2F18B09-4DC0-4A53-B0A7-15E69CC29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181475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5B5E6C1-8758-4921-BF95-B13C6A9EC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162425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Bounded AI Supported IPE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5C284C5-5B10-4237-8AD9-F771B35AA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391025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087E8B"/>
                </a:solidFill>
                <a:latin typeface="Arial"/>
                <a:ea typeface="Arial"/>
                <a:cs typeface="Arial"/>
              </a:rPr>
              <a:t>Activity 3A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EC508AB-7CB4-4E6F-9C8A-DC6288FA9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276725"/>
            <a:ext cx="114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63A5F"/>
                </a:solidFill>
                <a:latin typeface="Arial"/>
                <a:ea typeface="Arial"/>
                <a:cs typeface="Arial"/>
                <a:hlinkClick xmlns:r="http://schemas.openxmlformats.org/officeDocument/2006/relationships" r:id="R4775a39be4984864"/>
              </a:rPr>
              <a:t>Open video ↗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C02E012-E8AE-497A-B1C6-70340F56B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095750"/>
            <a:ext cx="509587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9FBFC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8B452A8-B640-4B02-8A8D-C7B822C85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181475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1AC77FE-C3DE-45FA-9B73-2A74D15E2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162425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IPEC V3: Evaluating AI Teams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A47D1D9-8688-41AD-8E12-4214511B1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391025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087E8B"/>
                </a:solidFill>
                <a:latin typeface="Arial"/>
                <a:ea typeface="Arial"/>
                <a:cs typeface="Arial"/>
              </a:rPr>
              <a:t>Activity 3A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AA22CC4-3927-4906-AF05-599FF5B08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4276725"/>
            <a:ext cx="114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63A5F"/>
                </a:solidFill>
                <a:latin typeface="Arial"/>
                <a:ea typeface="Arial"/>
                <a:cs typeface="Arial"/>
                <a:hlinkClick xmlns:r="http://schemas.openxmlformats.org/officeDocument/2006/relationships" r:id="Rda434fdb508e4377"/>
              </a:rPr>
              <a:t>Open video ↗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F125879-C283-4FB5-A476-F82A5A71C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10125"/>
            <a:ext cx="509587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BD355D0-EA27-4257-9F3D-D40FF2685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895850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FE1DEE86-9288-4688-9F34-5B5A890C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87680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Sustainability Beyond Workshop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DB5A4961-9EC3-415E-B18C-AAC6039A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105400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087E8B"/>
                </a:solidFill>
                <a:latin typeface="Arial"/>
                <a:ea typeface="Arial"/>
                <a:cs typeface="Arial"/>
              </a:rPr>
              <a:t>Activity 3B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851EE83-AE7D-4D52-99FD-706C810BF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991100"/>
            <a:ext cx="114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63A5F"/>
                </a:solidFill>
                <a:latin typeface="Arial"/>
                <a:ea typeface="Arial"/>
                <a:cs typeface="Arial"/>
                <a:hlinkClick xmlns:r="http://schemas.openxmlformats.org/officeDocument/2006/relationships" r:id="R97e6fef2c7414a21"/>
              </a:rPr>
              <a:t>Open video ↗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3E85FF90-364A-4AAD-B8F1-653825F7D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10125"/>
            <a:ext cx="509587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9FBFC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E25336E-39A5-41E1-805E-C5A0863AC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895850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BD7D6360-DE2A-4EF2-B8A3-90368946B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87680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AI in Education Videos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19887546-221A-4785-BF6D-B3FF4FFCC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5105400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087E8B"/>
                </a:solidFill>
                <a:latin typeface="Arial"/>
                <a:ea typeface="Arial"/>
                <a:cs typeface="Arial"/>
              </a:rPr>
              <a:t>Further learning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1665A34A-79FF-4144-A447-9575547E6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4991100"/>
            <a:ext cx="114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63A5F"/>
                </a:solidFill>
                <a:latin typeface="Arial"/>
                <a:ea typeface="Arial"/>
                <a:cs typeface="Arial"/>
                <a:hlinkClick xmlns:r="http://schemas.openxmlformats.org/officeDocument/2006/relationships" r:id="Rb08474639ebb4735"/>
              </a:rPr>
              <a:t>Open video ↗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E3523905-57D4-4CFC-AAB0-D7FB82143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67375"/>
            <a:ext cx="10525125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E6F4F4"/>
          </a:solidFill>
          <a:ln xmlns:a="http://schemas.openxmlformats.org/drawingml/2006/main" w="9525">
            <a:solidFill>
              <a:srgbClr val="087E8B"/>
            </a:solidFill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6C46B2EB-E14F-437C-825F-B3A45988D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724525"/>
            <a:ext cx="1009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Open the interactive module for embedded playback and the optional video reflection.</a:t>
            </a:r>
          </a:p>
        </p:txBody>
      </p:sp>
    </p:spTree>
    <p:extLst>
      <p:ext uri="{BB962C8B-B14F-4D97-AF65-F5344CB8AC3E}">
        <p14:creationId xmlns:p14="http://schemas.microsoft.com/office/powerpoint/2010/main" val="9480844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F60BCB-22DC-4D5D-8A8A-E3BEB6C26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B44B06-35CE-4F3F-8D10-D54441907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552025-658A-48DF-88BB-29B92FCA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0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5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BC64CD-4C38-4593-8CE8-DF5DDE748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1510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FAIMER Group 2  |  November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87D29C-B685-4F59-8618-6907CB156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81B7F8-A03C-464A-A74A-9036324CD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29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What counts as learning evidence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CF132F-54BE-4799-8C27-A77A01C10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Completion is a record of judgement, collaboration and transfer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8FC40A-B8E8-40A5-8989-07ECDFFB1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52625"/>
            <a:ext cx="10477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FC14A3-9272-4E14-B338-2AA0932AA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085975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Profile + boundary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9FCAC4-8224-4FF0-AFB3-688F1B3DC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085975"/>
            <a:ext cx="6429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A safe starting point and a clear limit for AI use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D55FEA-666C-4DE0-AE65-0ACFB7467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90800"/>
            <a:ext cx="10477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9FBFC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CEB2C1-50ED-4951-8B6C-A2DA9D9C2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72415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Assessments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8FFF88-3FCF-46E5-991E-3BA3A4417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724150"/>
            <a:ext cx="6429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Knowledge, confidence and a one-sentence boundary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E1C033-B47F-401C-96E4-C3ED80431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28975"/>
            <a:ext cx="10477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9EF425-1192-4952-8312-2AB711604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362325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Activities 1–3B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B649EE-98C7-4F9D-92C5-C8340B494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362325"/>
            <a:ext cx="6429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Reasoning, shared planning, intervention design and sustainability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445971-6726-4099-945C-03F2EA714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67150"/>
            <a:ext cx="10477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9FBFC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43C91F-67AE-4197-9770-174B0A351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00050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Reflection + feedback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2BE21C-8FAD-4C7F-9CC2-7C9F6ACDA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000500"/>
            <a:ext cx="6429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What changed, what was revised and what support is needed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500CA1-830D-4271-81CE-A0420331C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505325"/>
            <a:ext cx="10477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5D6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511585-9D48-407C-A0FA-E01D9A901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638675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Facilitator review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AF47C5-0741-41A7-B641-988AEAB93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638675"/>
            <a:ext cx="6429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A human reviewer checks the submitted record before approval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328A96-0268-4452-88D7-437661B57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81625"/>
            <a:ext cx="1047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63A5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D60F13-D2CD-4378-80B2-E03ED70BE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495925"/>
            <a:ext cx="9906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certificate follows facilitator verification. It does not replace the learning record.</a:t>
            </a:r>
          </a:p>
        </p:txBody>
      </p:sp>
    </p:spTree>
    <p:extLst>
      <p:ext uri="{BB962C8B-B14F-4D97-AF65-F5344CB8AC3E}">
        <p14:creationId xmlns:p14="http://schemas.microsoft.com/office/powerpoint/2010/main" val="186167379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EB7B62-5AAC-4C92-851F-15E6F2731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E5EE31-4BF2-497E-84D3-C91DB89C3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CLOSE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77D136-459B-42B1-95D2-034A52277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0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5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94718E-FE17-459B-B16E-9314B301E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1510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FAIMER Group 2  |  November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B50005-2C5E-4DB1-978C-908B695C1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3AE597-1210-424B-B4FC-9994688D9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29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Reflection and transfer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17A398-9C81-4B21-91F8-70D865778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A useful learning experience ends with an owned next action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8B4F60-79B7-44C2-BB90-BDF39E741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47875"/>
            <a:ext cx="3143250" cy="2714625"/>
          </a:xfrm>
          <a:prstGeom xmlns:a="http://schemas.openxmlformats.org/drawingml/2006/main" prst="roundRect">
            <a:avLst>
              <a:gd name="adj" fmla="val 2807"/>
            </a:avLst>
          </a:prstGeom>
          <a:solidFill xmlns:a="http://schemas.openxmlformats.org/drawingml/2006/main">
            <a:srgbClr val="EAF3F8"/>
          </a:solidFill>
          <a:ln xmlns:a="http://schemas.openxmlformats.org/drawingml/2006/main" w="9525">
            <a:solidFill>
              <a:srgbClr val="087E8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A55C36-2D47-4925-9636-727E48C27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8125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LOOK BACK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8D3A47-A326-4ADF-B0D5-F2E9A0D11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05125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286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What changed in how you understand roles, teamwork or responsible AI?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4617B0-B4E9-4875-98AB-E1ECE4D23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047875"/>
            <a:ext cx="3143250" cy="2714625"/>
          </a:xfrm>
          <a:prstGeom xmlns:a="http://schemas.openxmlformats.org/drawingml/2006/main" prst="roundRect">
            <a:avLst>
              <a:gd name="adj" fmla="val 2807"/>
            </a:avLst>
          </a:prstGeom>
          <a:solidFill xmlns:a="http://schemas.openxmlformats.org/drawingml/2006/main">
            <a:srgbClr val="FFF5D6"/>
          </a:solidFill>
          <a:ln xmlns:a="http://schemas.openxmlformats.org/drawingml/2006/main" w="9525">
            <a:solidFill>
              <a:srgbClr val="F3B61F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85C597-779C-4729-BEB9-37A9E8620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3812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NAME THE REVISION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253183-EAD6-440B-87B1-0E95E1B14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905125"/>
            <a:ext cx="2381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246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Which output changed because another perspective, source or boundary challenged it?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715205-5BB7-4614-AE8E-0AE26041F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047875"/>
            <a:ext cx="3143250" cy="2714625"/>
          </a:xfrm>
          <a:prstGeom xmlns:a="http://schemas.openxmlformats.org/drawingml/2006/main" prst="roundRect">
            <a:avLst>
              <a:gd name="adj" fmla="val 2807"/>
            </a:avLst>
          </a:prstGeom>
          <a:solidFill xmlns:a="http://schemas.openxmlformats.org/drawingml/2006/main">
            <a:srgbClr val="FDEBE8"/>
          </a:solidFill>
          <a:ln xmlns:a="http://schemas.openxmlformats.org/drawingml/2006/main" w="9525">
            <a:solidFill>
              <a:srgbClr val="F26B5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D38626-BE09-4085-9DE0-B05792FC5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38125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COMMIT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188F4D-EBFE-4F05-9FD3-2A22F5F77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905125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Within 30 days: setting, first step, evidence and check-in date.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9B815A-20ED-4C07-BF37-18AC4F1EC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191125"/>
            <a:ext cx="104775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163A5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D0783A-5664-4B3A-A86A-A12186DC3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343525"/>
            <a:ext cx="990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transfer commitment is stronger when another person can see who owns the next check-in.</a:t>
            </a:r>
          </a:p>
        </p:txBody>
      </p:sp>
    </p:spTree>
    <p:extLst>
      <p:ext uri="{BB962C8B-B14F-4D97-AF65-F5344CB8AC3E}">
        <p14:creationId xmlns:p14="http://schemas.microsoft.com/office/powerpoint/2010/main" val="71253784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AC35D9-6EF4-4CDF-942B-F7B8D452F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AEDF8C-6660-4BAF-9AF8-4A7CAAECB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042ABF-AD8A-4EDA-866D-1C1213AA5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0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5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37FE9D-EC73-46C8-91DC-297E21BDD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1510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FAIMER Group 2  |  November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0EAFD7-A7C1-4FC1-995E-0E83D71DE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751DDD-095C-4621-A342-E7CED9264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29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Pause and test your reasoning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20C22E-CDE5-4696-803B-12D1CBA4E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Use the answers to decide what to revisit in the interactive module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F25BC8-0E49-42B4-9566-2FC8BA6A4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38350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E88436-D94F-4EF6-B34E-BEE3AE127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952625"/>
            <a:ext cx="4286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A fluent AI response has no sources. Treat it as…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C2AC6E-2F9F-48D9-BCFF-A2C2C5E87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4572000" cy="6286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D368F0-E805-4B11-BFAB-D9D2476FC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85975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A draft to interrogate and verify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DC164B-8D58-4E31-94D7-23B62AF12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13372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D11E13-8592-495F-8656-9B011877F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048000"/>
            <a:ext cx="4286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What makes a task interprofessional?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81D142-A845-49CB-BB1C-C1D8F2126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48000"/>
            <a:ext cx="4572000" cy="6286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482778-8D11-4400-A5FD-EA388DB0E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181350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137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Learners depend on one another’s perspectives to make the work better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8744A1-8D75-4544-90B4-3110C89F7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229100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26B5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26B5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BC0008-BD57-41A0-8C85-67AAEC2CF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143375"/>
            <a:ext cx="4286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Who retains accountability for an AI-assisted decision?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EC7808-8EDF-4824-9472-F91B0A355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43375"/>
            <a:ext cx="4572000" cy="6286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6F3D31-EC05-4819-854F-D1220F8A4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276725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137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The responsible human professional or team within governance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694546-0E30-4D83-9B58-E75B5109F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334000"/>
            <a:ext cx="100012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E6F4F4"/>
          </a:solidFill>
          <a:ln xmlns:a="http://schemas.openxmlformats.org/drawingml/2006/main" w="9525">
            <a:solidFill>
              <a:srgbClr val="087E8B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853738-0785-4814-8B57-EC726F307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429250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If an answer feels obvious, ask which evidence or perspective would change your mind.</a:t>
            </a:r>
          </a:p>
        </p:txBody>
      </p:sp>
    </p:spTree>
    <p:extLst>
      <p:ext uri="{BB962C8B-B14F-4D97-AF65-F5344CB8AC3E}">
        <p14:creationId xmlns:p14="http://schemas.microsoft.com/office/powerpoint/2010/main" val="3165786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D6D842-C43A-4C7D-B781-72F74D436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1E9244-5E4E-4011-9314-EBD0D69DA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CLOSE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55FF0E-9F71-4231-97C0-C2C817839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0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5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423290-2C3A-417A-83F4-8DF48AA6E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1510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FAIMER Group 2  |  November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E7DC1D-397C-4EE6-B422-1B71B060C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F73B5F-3927-4D7A-8258-167079C41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29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Human judgement remains accountable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8C3F5B-3C69-44DE-91DB-17A940F8E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The module is complete when learning changes what the team can do next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7F9BDB-B080-4DA4-B506-E40509230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163A5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6D716A-0548-4CC4-A520-41C7366C0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476500"/>
            <a:ext cx="9334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Use AI to widen the questions.</a:t>
            </a:r>
          </a:p>
          <a:p xmlns:a="http://schemas.openxmlformats.org/drawingml/2006/main">
            <a:pPr algn="ctr"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Use interprofessional learning to improve the plan.</a:t>
            </a:r>
          </a:p>
          <a:p xmlns:a="http://schemas.openxmlformats.org/drawingml/2006/main">
            <a:pPr algn="ctr"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Use evidence and governance to decide what happens next.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0FA7E8-FFE4-4CB8-994F-86BC5F47B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47675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63A5F"/>
                </a:solidFill>
                <a:latin typeface="Arial"/>
                <a:ea typeface="Arial"/>
                <a:cs typeface="Arial"/>
              </a:rPr>
              <a:t>Continue in the interactive module: complete the evidence, watch the linked videos, submit for review and download your verified certificate when approved.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A3B373-A231-414F-8E6E-14C2CB7D6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429250"/>
            <a:ext cx="5143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3AAAFB-2F60-441D-8DCE-9D0C9DC09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5245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FAIMER GROUP 2  ·  NOVEMBER 2026</a:t>
            </a:r>
          </a:p>
        </p:txBody>
      </p:sp>
    </p:spTree>
    <p:extLst>
      <p:ext uri="{BB962C8B-B14F-4D97-AF65-F5344CB8AC3E}">
        <p14:creationId xmlns:p14="http://schemas.microsoft.com/office/powerpoint/2010/main" val="42632688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9CC857B-EE68-4F5E-8C07-6A932253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CC3932-CF8B-4918-B7EA-61C55709D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RESOURCES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E59F2F-44CA-4013-A176-03FECFA46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0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BD5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BDF53E-A12C-44B3-9FC5-6C2BD9625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1510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FAIMER Group 2  |  November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302297-79BE-4684-8E0C-4D18F03A4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515100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6C1368-F42D-48DE-9A32-D0E4C49AD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29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References and resource links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7B8CB3-0543-4602-88BF-E3D2549D4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2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2"/>
                </a:solidFill>
                <a:latin typeface="Arial"/>
                <a:ea typeface="Arial"/>
                <a:cs typeface="Arial"/>
              </a:rPr>
              <a:t>Use the source material to deepen, verify and extend the learning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D56A7B-6B14-432A-A263-EEC624CBF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952625"/>
            <a:ext cx="5095875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133AF0-6642-436D-AC07-F4E68FD33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9550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WHO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30BEDF-D701-4416-823E-2BD065CE3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241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1957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Framework for Action on Interprofessional Education and Collaborative Practice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E80492-B7DF-49A3-81B3-BC70C561C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71750"/>
            <a:ext cx="4476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63A5F"/>
                </a:solidFill>
                <a:latin typeface="Arial"/>
                <a:ea typeface="Arial"/>
                <a:cs typeface="Arial"/>
                <a:hlinkClick xmlns:r="http://schemas.openxmlformats.org/officeDocument/2006/relationships" r:id="R24706c46d6364a52"/>
              </a:rPr>
              <a:t>Open resource ↗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D5F6C1-E9C6-4839-95BF-1BF65487A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095875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9FBFC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F3BA5C-C725-449C-98C3-DB6977B1C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9550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IPEC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424CC5-CCEB-4B98-A2E7-AF503D5D8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3241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891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Core Competencies for Interprofessional Collaborative Practice, Version 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934F53-91AF-4E43-B5B6-65EF52553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571750"/>
            <a:ext cx="4476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63A5F"/>
                </a:solidFill>
                <a:latin typeface="Arial"/>
                <a:ea typeface="Arial"/>
                <a:cs typeface="Arial"/>
                <a:hlinkClick xmlns:r="http://schemas.openxmlformats.org/officeDocument/2006/relationships" r:id="R5c68087a9e90486c"/>
              </a:rPr>
              <a:t>Open resource 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6CE017-30BE-40F6-A0AC-912341814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019425"/>
            <a:ext cx="5095875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618660-AFC6-4425-BEC4-165B8E616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16230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UNESCO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53BD6A-ED89-4CAE-B70C-D6E154D28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3909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Guidance for Generative AI in Education and Research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D80183-6C83-48FE-8F88-1048E93E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38550"/>
            <a:ext cx="4476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63A5F"/>
                </a:solidFill>
                <a:latin typeface="Arial"/>
                <a:ea typeface="Arial"/>
                <a:cs typeface="Arial"/>
                <a:hlinkClick xmlns:r="http://schemas.openxmlformats.org/officeDocument/2006/relationships" r:id="Rd693e298c6d947e4"/>
              </a:rPr>
              <a:t>Open resource 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3F7A55-C002-429C-97BA-398F84FF6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019425"/>
            <a:ext cx="5095875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9FBFC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7C704F-0C6F-4810-9D64-C50B116B7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16230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NHS England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4ABFC5-1435-47B2-80B0-A9B91DABB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3909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Sustainability Model and Guide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BDFEFA-D947-4184-AB78-74143DF07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638550"/>
            <a:ext cx="4476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63A5F"/>
                </a:solidFill>
                <a:latin typeface="Arial"/>
                <a:ea typeface="Arial"/>
                <a:cs typeface="Arial"/>
                <a:hlinkClick xmlns:r="http://schemas.openxmlformats.org/officeDocument/2006/relationships" r:id="R3831076ddfc7445e"/>
              </a:rPr>
              <a:t>Open resource ↗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3ADCF9-0ADB-46B4-A72C-D45C832BE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086225"/>
            <a:ext cx="5095875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052E04-40ED-4ABF-A783-73593B8FC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22910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Module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255D29-C6B9-475A-A10C-51781048C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457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Interactive AI as a Catalyst for Interprofessional Learning module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09AC4E8-1E42-4A51-A8E2-386EFF56D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705350"/>
            <a:ext cx="4476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63A5F"/>
                </a:solidFill>
                <a:latin typeface="Arial"/>
                <a:ea typeface="Arial"/>
                <a:cs typeface="Arial"/>
                <a:hlinkClick xmlns:r="http://schemas.openxmlformats.org/officeDocument/2006/relationships" r:id="Rc1c906c2540846fa"/>
              </a:rPr>
              <a:t>Open resource ↗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D7F354E-C461-4897-829A-910047C05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086225"/>
            <a:ext cx="5095875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9FBFC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733590C-DAF7-42E1-8230-D1254335E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22910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Deck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FDD3684-01CE-4FF2-BC4F-7B00B6E7F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457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Downloadable learner PowerPoint deck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FBE7D4E-AB72-4D93-9C3D-1A22A15A8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705350"/>
            <a:ext cx="4476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63A5F"/>
                </a:solidFill>
                <a:latin typeface="Arial"/>
                <a:ea typeface="Arial"/>
                <a:cs typeface="Arial"/>
              </a:rPr>
              <a:t>Download learner deck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DD04F3A-6803-4654-B9CB-A1BEF04FF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334000"/>
            <a:ext cx="104775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6F4F4"/>
          </a:solidFill>
          <a:ln xmlns:a="http://schemas.openxmlformats.org/drawingml/2006/main" w="9525">
            <a:solidFill>
              <a:srgbClr val="087E8B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F6F09F3-1A2C-4749-B8A8-5DBFAC528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467350"/>
            <a:ext cx="10001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087E8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7E8B"/>
                </a:solidFill>
                <a:latin typeface="Arial"/>
                <a:ea typeface="Arial"/>
                <a:cs typeface="Arial"/>
              </a:rPr>
              <a:t>The interactive module includes the same links, embedded videos and a secure completion record.</a:t>
            </a:r>
          </a:p>
        </p:txBody>
      </p:sp>
    </p:spTree>
    <p:extLst>
      <p:ext uri="{BB962C8B-B14F-4D97-AF65-F5344CB8AC3E}">
        <p14:creationId xmlns:p14="http://schemas.microsoft.com/office/powerpoint/2010/main" val="6694982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2026-09-26T20:46:19.4260000Z</dcterms:created>
  <dcterms:modified xsi:type="dcterms:W3CDTF">2026-09-26T20:46:19.4270000Z</dcterms:modified>
</coreProperties>
</file>